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6" r:id="rId4"/>
    <p:sldId id="270" r:id="rId5"/>
    <p:sldId id="259" r:id="rId6"/>
    <p:sldId id="262" r:id="rId7"/>
    <p:sldId id="268" r:id="rId8"/>
    <p:sldId id="263" r:id="rId9"/>
    <p:sldId id="269" r:id="rId10"/>
  </p:sldIdLst>
  <p:sldSz cx="12192000" cy="6858000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00"/>
    <a:srgbClr val="9D0B06"/>
    <a:srgbClr val="E6AC00"/>
    <a:srgbClr val="CEEAB0"/>
    <a:srgbClr val="CCECFF"/>
    <a:srgbClr val="ABF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86" autoAdjust="0"/>
    <p:restoredTop sz="94648"/>
  </p:normalViewPr>
  <p:slideViewPr>
    <p:cSldViewPr snapToGrid="0">
      <p:cViewPr varScale="1">
        <p:scale>
          <a:sx n="85" d="100"/>
          <a:sy n="85" d="100"/>
        </p:scale>
        <p:origin x="200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48" d="100"/>
          <a:sy n="48" d="100"/>
        </p:scale>
        <p:origin x="2408" y="3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736289061428298"/>
          <c:y val="0.17452241440934052"/>
          <c:w val="0.33572718044390798"/>
          <c:h val="0.79521623758515758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FFFFFF"/>
            </a:solidFill>
            <a:effectLst>
              <a:innerShdw blurRad="114300">
                <a:prstClr val="black"/>
              </a:innerShdw>
            </a:effectLst>
          </c:spPr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8CEF-F142-A6FF-6031F9E6980F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8CEF-F142-A6FF-6031F9E6980F}"/>
              </c:ext>
            </c:extLst>
          </c:dPt>
          <c:dPt>
            <c:idx val="2"/>
            <c:bubble3D val="0"/>
            <c:spPr>
              <a:solidFill>
                <a:srgbClr val="9D0B06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8CEF-F142-A6FF-6031F9E6980F}"/>
              </c:ext>
            </c:extLst>
          </c:dPt>
          <c:dPt>
            <c:idx val="3"/>
            <c:bubble3D val="0"/>
            <c:spPr>
              <a:solidFill>
                <a:schemeClr val="bg2">
                  <a:lumMod val="90000"/>
                  <a:lumOff val="10000"/>
                </a:schemeClr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8CEF-F142-A6FF-6031F9E6980F}"/>
              </c:ext>
            </c:extLst>
          </c:dPt>
          <c:dLbls>
            <c:dLbl>
              <c:idx val="0"/>
              <c:layout>
                <c:manualLayout>
                  <c:x val="-0.12338719855140058"/>
                  <c:y val="0.1458285045868579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EF-F142-A6FF-6031F9E6980F}"/>
                </c:ext>
              </c:extLst>
            </c:dLbl>
            <c:dLbl>
              <c:idx val="1"/>
              <c:layout>
                <c:manualLayout>
                  <c:x val="-4.4496876914775982E-2"/>
                  <c:y val="-0.208685461772574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728222996515679"/>
                      <c:h val="0.109174798817273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CEF-F142-A6FF-6031F9E6980F}"/>
                </c:ext>
              </c:extLst>
            </c:dLbl>
            <c:dLbl>
              <c:idx val="2"/>
              <c:layout>
                <c:manualLayout>
                  <c:x val="0.15474416307717628"/>
                  <c:y val="1.113387992938296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EF-F142-A6FF-6031F9E6980F}"/>
                </c:ext>
              </c:extLst>
            </c:dLbl>
            <c:dLbl>
              <c:idx val="3"/>
              <c:layout>
                <c:manualLayout>
                  <c:x val="5.9369712932224934E-2"/>
                  <c:y val="0.1749370187048489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EF-F142-A6FF-6031F9E698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Produkt-Compliance</c:v>
                </c:pt>
                <c:pt idx="1">
                  <c:v>Legal-Compliance</c:v>
                </c:pt>
                <c:pt idx="2">
                  <c:v>Financial-Compliance</c:v>
                </c:pt>
                <c:pt idx="3">
                  <c:v>HR-Compliance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EF-F142-A6FF-6031F9E6980F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20"/>
      </c:pieChart>
      <c:spPr>
        <a:noFill/>
        <a:ln>
          <a:noFill/>
        </a:ln>
        <a:effectLst>
          <a:outerShdw blurRad="50800" dist="50800" dir="5400000" sx="1000" sy="1000" algn="ctr" rotWithShape="0">
            <a:srgbClr val="000000">
              <a:alpha val="43137"/>
            </a:srgbClr>
          </a:outerShdw>
        </a:effectLst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2F9F3AF-E2F0-611D-FAA7-BE37F81DFB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A247C11-92F4-CFA3-3B98-70A8FDAD17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06284-14BF-435D-B6BD-556482ED327E}" type="datetimeFigureOut">
              <a:rPr lang="de-DE" smtClean="0"/>
              <a:t>19.10.24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79F91F7-DD04-33BC-C57A-05DA0EA2D4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1BBE2A5-751F-7B3A-5485-95A8F9519B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D7435-3AC1-4FBA-9253-4510E42F5B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0181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5A041-4456-4B87-8B1B-E0FC26757740}" type="datetimeFigureOut">
              <a:rPr lang="de-DE" smtClean="0"/>
              <a:t>19.10.24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DBA95-7493-44AC-8320-D8920DD102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303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0B5420B3-30AE-F009-B038-CE55A7E47BDE}"/>
              </a:ext>
            </a:extLst>
          </p:cNvPr>
          <p:cNvSpPr/>
          <p:nvPr userDrawn="1"/>
        </p:nvSpPr>
        <p:spPr>
          <a:xfrm>
            <a:off x="0" y="0"/>
            <a:ext cx="12192000" cy="395577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A498BD57-54B2-9715-C9F5-74F96AADD4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" t="15249" r="418" b="10976"/>
          <a:stretch/>
        </p:blipFill>
        <p:spPr>
          <a:xfrm>
            <a:off x="387624" y="4772"/>
            <a:ext cx="11150167" cy="243031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143CB53-1767-D6BC-427B-BB115933139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32722"/>
            <a:ext cx="9144000" cy="95560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2F9798-46DA-A707-50B2-91A678275A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798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B589E4-E582-5804-98B4-9EB1373F7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55AB-42ED-F448-80DD-5C61BC417198}" type="datetime1">
              <a:rPr lang="de-DE" smtClean="0"/>
              <a:t>19.10.24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BE2C30-2152-DD61-AA2A-14559752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EE2FA1-9F4F-896C-069B-1BA9B5D45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64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66B53-A315-607C-D482-A3AF9484D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CEBC55A-D189-A903-98F3-B481BC947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B09681-636C-90E7-1453-A7F88E4DC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F671D3-AB69-0147-CA61-C21DE9145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BCD0-E9F4-6A43-8393-76D5D7E03F2E}" type="datetime1">
              <a:rPr lang="de-DE" smtClean="0"/>
              <a:t>19.10.24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958FE6-034B-DDAF-B2C0-66BC0F4A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2DD34E-2C07-CF09-CD21-C99D84CA4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27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2FEF25-FFC4-FA0A-9825-C7C757AD8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57EAF18-B70C-AF7D-6129-D621AFD2E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A59DA7-32F1-8BC7-DF90-CDD6CADB4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C39D-A21C-D94D-9F23-D1EBDD64C0A8}" type="datetime1">
              <a:rPr lang="de-DE" smtClean="0"/>
              <a:t>19.10.24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C6E920-6384-EF5D-229D-EC81B88B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E39133-4374-E4CA-4BCB-DB7DF9146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453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B951A26-29A8-8F4A-E28A-AC6408F396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D4E7DF-66AA-EFD8-6393-198B30A04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36448D-66B6-F689-AEB5-88EBEC839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9754-7D89-8945-8D82-828A1659B845}" type="datetime1">
              <a:rPr lang="de-DE" smtClean="0"/>
              <a:t>19.10.24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12ABB-D29F-9092-04C4-ACFC743F6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8F9403-FA05-8C3D-C599-12C9A6F0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084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Person, Screenshot, draußen, Straße enthält.&#10;&#10;Automatisch generierte Beschreibung">
            <a:extLst>
              <a:ext uri="{FF2B5EF4-FFF2-40B4-BE49-F238E27FC236}">
                <a16:creationId xmlns:a16="http://schemas.microsoft.com/office/drawing/2014/main" id="{889184A1-0636-0463-E14F-F54E6554E8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" t="5101" r="-52" b="10524"/>
          <a:stretch/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9F96704-9857-1C6C-A048-A92218EBC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11920D-D8AE-18B7-221C-8C5A8E128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E54E8E-92DD-1B2B-A7CA-505F2396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8929-1E70-F54A-976F-526C1686CF34}" type="datetime1">
              <a:rPr lang="de-DE" smtClean="0"/>
              <a:t>19.10.24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A5A2F0-DFA8-8BB4-E622-BF1219A3E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4F5CF1-692B-C646-959A-3F58754F9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28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CC5A34AF-5624-9CE1-5B25-5455E2FB5CBF}"/>
              </a:ext>
            </a:extLst>
          </p:cNvPr>
          <p:cNvSpPr/>
          <p:nvPr userDrawn="1"/>
        </p:nvSpPr>
        <p:spPr>
          <a:xfrm>
            <a:off x="0" y="45244"/>
            <a:ext cx="12192000" cy="16906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D27671F-B33C-BC7F-F3D1-5A5274BD5B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</a:blip>
          <a:srcRect t="6484" b="34370"/>
          <a:stretch/>
        </p:blipFill>
        <p:spPr>
          <a:xfrm>
            <a:off x="0" y="1735932"/>
            <a:ext cx="12191999" cy="507682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8B5A4C3-C2C0-74F5-DAF3-A7757A6A23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ln>
            <a:noFill/>
          </a:ln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Überschrift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46F8BC-0B09-668E-1F99-A034336CD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E28FC5-57F0-ABEB-9863-8F0573B5C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EA72-B5C5-9043-B2E6-2767F3116B34}" type="datetime1">
              <a:rPr lang="de-DE" smtClean="0"/>
              <a:t>19.10.24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3D570F-44C7-D351-0797-9519097A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2A2B73-6DC9-AF05-CD3A-DD7E4F09F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  <p:pic>
        <p:nvPicPr>
          <p:cNvPr id="16" name="Grafik 15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BF5FE1C2-D54A-20DF-E35F-F9DAA4E235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991" y="45244"/>
            <a:ext cx="2987008" cy="8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66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EF7DD895-617E-E458-C2E5-1304D81E38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</a:blip>
          <a:srcRect t="6484" b="34370"/>
          <a:stretch/>
        </p:blipFill>
        <p:spPr>
          <a:xfrm>
            <a:off x="0" y="1735932"/>
            <a:ext cx="12191999" cy="5076824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2A9AB18C-322F-A64A-EA96-9E05355558D9}"/>
              </a:ext>
            </a:extLst>
          </p:cNvPr>
          <p:cNvSpPr/>
          <p:nvPr userDrawn="1"/>
        </p:nvSpPr>
        <p:spPr>
          <a:xfrm>
            <a:off x="0" y="45244"/>
            <a:ext cx="12192000" cy="16906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252D0E-A8B0-AB8F-1AC2-59D6E088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2D7515-22F1-8ACE-B15C-CF694D126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D18E67-E831-BA84-8203-2780E4D38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00D9C5-86FE-F72A-572C-8F47957F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C9E1-9822-D44F-82D4-CFFE785719B6}" type="datetime1">
              <a:rPr lang="de-DE" smtClean="0"/>
              <a:t>19.10.24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4626BB-DB92-09CE-7C87-EB4DE32C4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778349-CA8E-8192-7F39-654FD6CF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91FD0AE8-559D-10A1-4DDA-F1AA465B16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991" y="45244"/>
            <a:ext cx="2987008" cy="8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50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EF7DD895-617E-E458-C2E5-1304D81E38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</a:blip>
          <a:srcRect t="6484" b="34370"/>
          <a:stretch/>
        </p:blipFill>
        <p:spPr>
          <a:xfrm>
            <a:off x="0" y="1735932"/>
            <a:ext cx="12191999" cy="5076824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2A9AB18C-322F-A64A-EA96-9E05355558D9}"/>
              </a:ext>
            </a:extLst>
          </p:cNvPr>
          <p:cNvSpPr/>
          <p:nvPr userDrawn="1"/>
        </p:nvSpPr>
        <p:spPr>
          <a:xfrm>
            <a:off x="0" y="45244"/>
            <a:ext cx="12192000" cy="16906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252D0E-A8B0-AB8F-1AC2-59D6E088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2D7515-22F1-8ACE-B15C-CF694D126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D18E67-E831-BA84-8203-2780E4D38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00D9C5-86FE-F72A-572C-8F47957F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1D849-A6F6-7647-98DF-0BC8117D1FB3}" type="datetime1">
              <a:rPr lang="de-DE" smtClean="0"/>
              <a:t>19.10.24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4626BB-DB92-09CE-7C87-EB4DE32C4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778349-CA8E-8192-7F39-654FD6CF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91FD0AE8-559D-10A1-4DDA-F1AA465B16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991" y="45244"/>
            <a:ext cx="2987008" cy="8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1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B6F27072-4E28-A4E0-D5F1-529012A430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</a:blip>
          <a:srcRect t="6484" b="34370"/>
          <a:stretch/>
        </p:blipFill>
        <p:spPr>
          <a:xfrm>
            <a:off x="0" y="1735932"/>
            <a:ext cx="12191999" cy="5122068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FE6401E0-E704-0FC3-F864-5FCCBE1A61B5}"/>
              </a:ext>
            </a:extLst>
          </p:cNvPr>
          <p:cNvSpPr/>
          <p:nvPr userDrawn="1"/>
        </p:nvSpPr>
        <p:spPr>
          <a:xfrm>
            <a:off x="0" y="45244"/>
            <a:ext cx="12192000" cy="16906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5729D3-0A70-408D-8EFF-0867BAFA5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0288A4-7964-60D1-40BA-FBE5D6594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90701"/>
            <a:ext cx="5157787" cy="714374"/>
          </a:xfr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F3A6C30-7588-69DF-CFD5-E913475D5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2014" y="2644378"/>
            <a:ext cx="5157787" cy="368458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F05A446-5620-6E2A-093F-915ED70438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81175"/>
            <a:ext cx="5183188" cy="723899"/>
          </a:xfr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C1932B9-3E8A-9588-B87C-EDCCEF009C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26049"/>
            <a:ext cx="5183188" cy="368458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B6CF115-A823-E470-FA6A-59CAFB24C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3AC0-62C5-EC46-9066-75B496C3573C}" type="datetime1">
              <a:rPr lang="de-DE" smtClean="0"/>
              <a:t>19.10.24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230A8C6-6487-4A38-867D-66D8C5B5E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7053D4A-254D-3EE0-18F0-93D3C8DC4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  <p:pic>
        <p:nvPicPr>
          <p:cNvPr id="12" name="Grafik 11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30EF31EE-5243-8D71-884B-201A5D05F6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991" y="45244"/>
            <a:ext cx="2987008" cy="8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7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25A29ABF-B098-1688-7A60-AAE2F0ED36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</a:blip>
          <a:srcRect t="6484" b="34370"/>
          <a:stretch/>
        </p:blipFill>
        <p:spPr>
          <a:xfrm>
            <a:off x="1" y="1735932"/>
            <a:ext cx="12191999" cy="5122068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F1E06527-08EA-B0B1-448E-1B8A44AE3F03}"/>
              </a:ext>
            </a:extLst>
          </p:cNvPr>
          <p:cNvSpPr/>
          <p:nvPr userDrawn="1"/>
        </p:nvSpPr>
        <p:spPr>
          <a:xfrm>
            <a:off x="0" y="45244"/>
            <a:ext cx="12192000" cy="16906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32E52E-E481-7E43-E8EA-99C2F40AE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55C7234-5DEC-6763-0A28-905BBF5A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09CE-FC02-5345-9EA3-09E891D2A130}" type="datetime1">
              <a:rPr lang="de-DE" smtClean="0"/>
              <a:t>19.10.24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CEE831-0395-C39E-4669-FD1017126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EB6693-62ED-CC39-82C9-029B08D17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15BD2F1D-EBA7-936B-3AFC-2DC96D9DCA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991" y="45244"/>
            <a:ext cx="2987008" cy="8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3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39204-0F80-CB7B-CC0B-21B3447CC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EC7CC6-679C-B86E-85B1-B3E1E5F2B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500CC6F-0C7F-8299-70CC-0B9C6A536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C187A-9789-D618-A492-211ACEE10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2718-02C4-044A-80D5-40DD5705831A}" type="datetime1">
              <a:rPr lang="de-DE" smtClean="0"/>
              <a:t>19.10.24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926515-61E5-458A-3726-CCD67DB29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9049CA-561B-6CDB-481C-7A775EE4F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04F491F-3AA9-0F99-77F7-E16D0222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0666-43C8-C745-8087-AA5EFC21FE87}" type="datetime1">
              <a:rPr lang="de-DE" smtClean="0"/>
              <a:t>19.10.24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24F3CB1-1FB8-F1A1-8DD9-0BC390B7C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71D3FB-902E-4C50-7BF0-F792AD605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06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0FE4B86-048B-710E-A65A-A3FF6429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86F380-6B51-F92F-CDDD-1D759D307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77B9B7-A85F-B92E-D50F-99A3F6711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6012E4-57C8-FE41-BECB-A79D999FC462}" type="datetime1">
              <a:rPr lang="de-DE" smtClean="0"/>
              <a:t>19.10.24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0E1C10-3F87-E0A9-62BE-4D3122CAD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de-DE"/>
              <a:t>© RA Roman Geißler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65196F-1124-7A3C-39FB-160485B21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5082B9-BCCD-4178-8643-43430A07F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139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60" r:id="rId5"/>
    <p:sldLayoutId id="2147483653" r:id="rId6"/>
    <p:sldLayoutId id="2147483654" r:id="rId7"/>
    <p:sldLayoutId id="2147483656" r:id="rId8"/>
    <p:sldLayoutId id="2147483655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07787-BB47-A6F9-0B08-B95E9E883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800" y="2832722"/>
            <a:ext cx="10960100" cy="955606"/>
          </a:xfrm>
        </p:spPr>
        <p:txBody>
          <a:bodyPr>
            <a:normAutofit fontScale="90000"/>
          </a:bodyPr>
          <a:lstStyle/>
          <a:p>
            <a:r>
              <a:rPr lang="de-DE" dirty="0"/>
              <a:t>Compliance Management System 2.0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9A500C-67AA-653C-A387-9C421FACFF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3600" dirty="0"/>
              <a:t>- Kurzpräsentation (Muster) -</a:t>
            </a:r>
          </a:p>
          <a:p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CEADD4F-CBCD-4FC1-4311-5E33F2B16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</p:spTree>
    <p:extLst>
      <p:ext uri="{BB962C8B-B14F-4D97-AF65-F5344CB8AC3E}">
        <p14:creationId xmlns:p14="http://schemas.microsoft.com/office/powerpoint/2010/main" val="286408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EE4BDB-CD9C-79BE-B824-E396FB570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1. Compliance Management System (CMS)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1CE7895-931E-D99C-151D-803106BA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</p:spTree>
    <p:extLst>
      <p:ext uri="{BB962C8B-B14F-4D97-AF65-F5344CB8AC3E}">
        <p14:creationId xmlns:p14="http://schemas.microsoft.com/office/powerpoint/2010/main" val="241592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C04707-676E-5496-E4A4-66DDF2B3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Compliance Management System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E2AEEF-E1DB-447B-F8FA-2983B27E3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8712"/>
            <a:ext cx="10515600" cy="4351338"/>
          </a:xfrm>
        </p:spPr>
        <p:txBody>
          <a:bodyPr>
            <a:normAutofit/>
          </a:bodyPr>
          <a:lstStyle/>
          <a:p>
            <a:r>
              <a:rPr lang="de-DE" sz="1800" dirty="0"/>
              <a:t>Wettbewerbsrecht</a:t>
            </a:r>
          </a:p>
          <a:p>
            <a:r>
              <a:rPr lang="de-DE" sz="1800" dirty="0"/>
              <a:t>Produkt Compliance</a:t>
            </a:r>
          </a:p>
          <a:p>
            <a:r>
              <a:rPr lang="de-DE" sz="1800" dirty="0"/>
              <a:t>Legal Compliance</a:t>
            </a:r>
          </a:p>
          <a:p>
            <a:r>
              <a:rPr lang="de-DE" sz="1800" dirty="0"/>
              <a:t>HR Compliance</a:t>
            </a:r>
          </a:p>
          <a:p>
            <a:r>
              <a:rPr lang="de-DE" sz="1800" dirty="0"/>
              <a:t>Korruptionsbekämpfung</a:t>
            </a:r>
          </a:p>
          <a:p>
            <a:r>
              <a:rPr lang="de-DE" sz="1800" dirty="0"/>
              <a:t>Anti-Geldwäsche</a:t>
            </a:r>
          </a:p>
          <a:p>
            <a:r>
              <a:rPr lang="de-DE" sz="1800" dirty="0"/>
              <a:t>Exportkontrolle</a:t>
            </a:r>
          </a:p>
          <a:p>
            <a:r>
              <a:rPr lang="de-DE" sz="1800" dirty="0"/>
              <a:t>Financial &amp; </a:t>
            </a:r>
            <a:r>
              <a:rPr lang="de-DE" sz="1800" dirty="0" err="1"/>
              <a:t>Tax</a:t>
            </a:r>
            <a:r>
              <a:rPr lang="de-DE" sz="1800" dirty="0"/>
              <a:t> Compliance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6346426-0D93-E3D3-0928-F4237226A35D}"/>
              </a:ext>
            </a:extLst>
          </p:cNvPr>
          <p:cNvSpPr/>
          <p:nvPr/>
        </p:nvSpPr>
        <p:spPr>
          <a:xfrm>
            <a:off x="838200" y="1816100"/>
            <a:ext cx="105156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de-DE" b="1" dirty="0">
                <a:solidFill>
                  <a:schemeClr val="tx1"/>
                </a:solidFill>
              </a:rPr>
              <a:t>Schwerpunkte des Compliance Programms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5BBC15B-2E2A-1A03-1068-E4A5FDF33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</p:spTree>
    <p:extLst>
      <p:ext uri="{BB962C8B-B14F-4D97-AF65-F5344CB8AC3E}">
        <p14:creationId xmlns:p14="http://schemas.microsoft.com/office/powerpoint/2010/main" val="144120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C04707-676E-5496-E4A4-66DDF2B3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Compliance Management System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A1B882A7-0CEA-9BE0-80EF-717B244F1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817044"/>
              </p:ext>
            </p:extLst>
          </p:nvPr>
        </p:nvGraphicFramePr>
        <p:xfrm>
          <a:off x="419100" y="2241550"/>
          <a:ext cx="10934700" cy="425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F6346426-0D93-E3D3-0928-F4237226A35D}"/>
              </a:ext>
            </a:extLst>
          </p:cNvPr>
          <p:cNvSpPr/>
          <p:nvPr/>
        </p:nvSpPr>
        <p:spPr>
          <a:xfrm>
            <a:off x="838200" y="1784350"/>
            <a:ext cx="105156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de-DE" b="1" dirty="0">
                <a:solidFill>
                  <a:schemeClr val="accent2"/>
                </a:solidFill>
              </a:rPr>
              <a:t>Compliance Felder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F9A26C-FF2B-4116-C642-1F87210B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© RA Roman Geißler</a:t>
            </a:r>
          </a:p>
        </p:txBody>
      </p:sp>
    </p:spTree>
    <p:extLst>
      <p:ext uri="{BB962C8B-B14F-4D97-AF65-F5344CB8AC3E}">
        <p14:creationId xmlns:p14="http://schemas.microsoft.com/office/powerpoint/2010/main" val="115271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407DF8-CD3F-2A84-3B6B-080F47BF8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Compliance Management System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D116535-3FB3-3FE4-85D5-9FA017183DE6}"/>
              </a:ext>
            </a:extLst>
          </p:cNvPr>
          <p:cNvSpPr/>
          <p:nvPr/>
        </p:nvSpPr>
        <p:spPr>
          <a:xfrm>
            <a:off x="834749" y="1820838"/>
            <a:ext cx="3877019" cy="4680000"/>
          </a:xfrm>
          <a:prstGeom prst="rect">
            <a:avLst/>
          </a:prstGeom>
          <a:solidFill>
            <a:srgbClr val="CEEAB0"/>
          </a:solidFill>
          <a:ln w="285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Compliance </a:t>
            </a:r>
          </a:p>
          <a:p>
            <a:pPr marL="288000"/>
            <a:r>
              <a:rPr lang="de-DE" sz="1600" dirty="0">
                <a:solidFill>
                  <a:schemeClr val="bg2"/>
                </a:solidFill>
              </a:rPr>
              <a:t>Kommunikation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Richtlinien &amp; </a:t>
            </a:r>
          </a:p>
          <a:p>
            <a:pPr marL="288000"/>
            <a:r>
              <a:rPr lang="de-DE" sz="1600" dirty="0">
                <a:solidFill>
                  <a:schemeClr val="bg2"/>
                </a:solidFill>
              </a:rPr>
              <a:t>Verfahrensanweisungen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Compliance-Schulung 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Helpdesk 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Compliance Risk 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Assessment  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Geschäftsprüfung  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Sanktionslisten-</a:t>
            </a:r>
          </a:p>
          <a:p>
            <a:pPr marL="288000"/>
            <a:r>
              <a:rPr lang="de-DE" sz="1600" dirty="0">
                <a:solidFill>
                  <a:schemeClr val="bg2"/>
                </a:solidFill>
              </a:rPr>
              <a:t>Screening 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Anti-Geldwäsche (AML)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Exportkontrolle </a:t>
            </a:r>
          </a:p>
          <a:p>
            <a:pPr marL="288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M&amp;A Due Diligence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5D01A41-96B9-74D8-BC74-D518FCC60F23}"/>
              </a:ext>
            </a:extLst>
          </p:cNvPr>
          <p:cNvSpPr/>
          <p:nvPr/>
        </p:nvSpPr>
        <p:spPr>
          <a:xfrm>
            <a:off x="4715219" y="1820838"/>
            <a:ext cx="6638581" cy="23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60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Compliance Audit </a:t>
            </a:r>
          </a:p>
          <a:p>
            <a:pPr marL="3060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Compliance Management System</a:t>
            </a:r>
          </a:p>
          <a:p>
            <a:pPr marL="3060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Hinweisgebersystem Internet and Telefon Hotline + interne Ermittlungen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E9E8C88-DE47-4F9F-2DED-4D394DA07164}"/>
              </a:ext>
            </a:extLst>
          </p:cNvPr>
          <p:cNvSpPr/>
          <p:nvPr/>
        </p:nvSpPr>
        <p:spPr>
          <a:xfrm>
            <a:off x="4715219" y="4145355"/>
            <a:ext cx="6638581" cy="2355483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 w="285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60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ComplianceReporting</a:t>
            </a:r>
          </a:p>
          <a:p>
            <a:pPr marL="3060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Ad-hoc Reporting</a:t>
            </a:r>
          </a:p>
          <a:p>
            <a:pPr marL="3060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Compliance Fallmanagement</a:t>
            </a:r>
          </a:p>
          <a:p>
            <a:pPr marL="3060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Sanktionen bei Verstößen</a:t>
            </a:r>
          </a:p>
          <a:p>
            <a:pPr marL="306000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2"/>
                </a:solidFill>
              </a:rPr>
              <a:t>Wirksamkeitsprüfung</a:t>
            </a:r>
          </a:p>
        </p:txBody>
      </p:sp>
      <p:sp>
        <p:nvSpPr>
          <p:cNvPr id="20" name="Teilkreis 19">
            <a:extLst>
              <a:ext uri="{FF2B5EF4-FFF2-40B4-BE49-F238E27FC236}">
                <a16:creationId xmlns:a16="http://schemas.microsoft.com/office/drawing/2014/main" id="{6822DA29-0639-5040-1E06-B96650AC0B3B}"/>
              </a:ext>
            </a:extLst>
          </p:cNvPr>
          <p:cNvSpPr/>
          <p:nvPr/>
        </p:nvSpPr>
        <p:spPr>
          <a:xfrm>
            <a:off x="3207828" y="1874847"/>
            <a:ext cx="4601595" cy="4541016"/>
          </a:xfrm>
          <a:prstGeom prst="pie">
            <a:avLst>
              <a:gd name="adj1" fmla="val 6632483"/>
              <a:gd name="adj2" fmla="val 1497975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Teilkreis 20">
            <a:extLst>
              <a:ext uri="{FF2B5EF4-FFF2-40B4-BE49-F238E27FC236}">
                <a16:creationId xmlns:a16="http://schemas.microsoft.com/office/drawing/2014/main" id="{D0C2DAF8-5A40-92BE-1321-EEDDE1725DE9}"/>
              </a:ext>
            </a:extLst>
          </p:cNvPr>
          <p:cNvSpPr/>
          <p:nvPr/>
        </p:nvSpPr>
        <p:spPr>
          <a:xfrm rot="8344389">
            <a:off x="3215290" y="1869329"/>
            <a:ext cx="4558223" cy="4482715"/>
          </a:xfrm>
          <a:prstGeom prst="pie">
            <a:avLst>
              <a:gd name="adj1" fmla="val 6631899"/>
              <a:gd name="adj2" fmla="val 1324017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lIns="0" tIns="0" rIns="0" bIns="0" rtlCol="0" anchor="t" anchorCtr="0">
            <a:prstTxWarp prst="textArchUp">
              <a:avLst/>
            </a:prstTxWarp>
          </a:bodyPr>
          <a:lstStyle/>
          <a:p>
            <a:pPr algn="ctr"/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22" name="Teilkreis 21">
            <a:extLst>
              <a:ext uri="{FF2B5EF4-FFF2-40B4-BE49-F238E27FC236}">
                <a16:creationId xmlns:a16="http://schemas.microsoft.com/office/drawing/2014/main" id="{A7576FE5-A105-CC12-DBDF-175FB627A00B}"/>
              </a:ext>
            </a:extLst>
          </p:cNvPr>
          <p:cNvSpPr/>
          <p:nvPr/>
        </p:nvSpPr>
        <p:spPr>
          <a:xfrm rot="14966589">
            <a:off x="3147584" y="1854162"/>
            <a:ext cx="4693632" cy="4513047"/>
          </a:xfrm>
          <a:prstGeom prst="pie">
            <a:avLst>
              <a:gd name="adj1" fmla="val 6632644"/>
              <a:gd name="adj2" fmla="val 13229417"/>
            </a:avLst>
          </a:prstGeom>
          <a:solidFill>
            <a:schemeClr val="accent1">
              <a:lumMod val="50000"/>
              <a:lumOff val="50000"/>
            </a:schemeClr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6F05C0A7-F247-1979-8A94-6A41D26EAA5C}"/>
              </a:ext>
            </a:extLst>
          </p:cNvPr>
          <p:cNvSpPr/>
          <p:nvPr/>
        </p:nvSpPr>
        <p:spPr>
          <a:xfrm>
            <a:off x="3644739" y="2302727"/>
            <a:ext cx="3708000" cy="3708000"/>
          </a:xfrm>
          <a:prstGeom prst="ellipse">
            <a:avLst/>
          </a:prstGeom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1DF282BC-182B-A80A-E6D0-85A36F037A0B}"/>
              </a:ext>
            </a:extLst>
          </p:cNvPr>
          <p:cNvSpPr/>
          <p:nvPr/>
        </p:nvSpPr>
        <p:spPr>
          <a:xfrm>
            <a:off x="4173898" y="2793114"/>
            <a:ext cx="2700000" cy="2700000"/>
          </a:xfrm>
          <a:prstGeom prst="ellipse">
            <a:avLst/>
          </a:prstGeom>
          <a:solidFill>
            <a:schemeClr val="bg2">
              <a:lumMod val="25000"/>
              <a:lumOff val="75000"/>
            </a:schemeClr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C320557F-D1B5-39BA-1241-ADF5DBEDAD98}"/>
              </a:ext>
            </a:extLst>
          </p:cNvPr>
          <p:cNvSpPr txBox="1"/>
          <p:nvPr/>
        </p:nvSpPr>
        <p:spPr>
          <a:xfrm rot="20714588">
            <a:off x="4009623" y="2569367"/>
            <a:ext cx="2536913" cy="1403092"/>
          </a:xfrm>
          <a:prstGeom prst="rect">
            <a:avLst/>
          </a:prstGeom>
          <a:noFill/>
        </p:spPr>
        <p:txBody>
          <a:bodyPr wrap="none" rtlCol="0">
            <a:prstTxWarp prst="textCircle">
              <a:avLst>
                <a:gd name="adj" fmla="val 11989885"/>
              </a:avLst>
            </a:prstTxWarp>
            <a:spAutoFit/>
          </a:bodyPr>
          <a:lstStyle/>
          <a:p>
            <a:r>
              <a:rPr lang="de-DE" sz="1400" b="1" dirty="0">
                <a:solidFill>
                  <a:schemeClr val="bg1"/>
                </a:solidFill>
              </a:rPr>
              <a:t>Corporate Compliance Office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CDFF7757-524B-0C47-6333-14AB65E84413}"/>
              </a:ext>
            </a:extLst>
          </p:cNvPr>
          <p:cNvSpPr txBox="1"/>
          <p:nvPr/>
        </p:nvSpPr>
        <p:spPr>
          <a:xfrm rot="20030812">
            <a:off x="4274682" y="3093664"/>
            <a:ext cx="2095345" cy="1489698"/>
          </a:xfrm>
          <a:prstGeom prst="rect">
            <a:avLst/>
          </a:prstGeom>
          <a:noFill/>
        </p:spPr>
        <p:txBody>
          <a:bodyPr wrap="none" rtlCol="0">
            <a:prstTxWarp prst="textCircle">
              <a:avLst>
                <a:gd name="adj" fmla="val 13181521"/>
              </a:avLst>
            </a:prstTxWarp>
            <a:spAutoFit/>
          </a:bodyPr>
          <a:lstStyle/>
          <a:p>
            <a:r>
              <a:rPr lang="de-DE" sz="1400" b="1" dirty="0">
                <a:solidFill>
                  <a:schemeClr val="bg2"/>
                </a:solidFill>
              </a:rPr>
              <a:t>Compliance Committee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AA9DA12-CD7D-8166-70B5-D29776A6A367}"/>
              </a:ext>
            </a:extLst>
          </p:cNvPr>
          <p:cNvSpPr txBox="1"/>
          <p:nvPr/>
        </p:nvSpPr>
        <p:spPr>
          <a:xfrm rot="14290797">
            <a:off x="3246905" y="2137286"/>
            <a:ext cx="3955834" cy="2583427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de-DE" sz="1400" b="1" dirty="0">
                <a:solidFill>
                  <a:schemeClr val="bg2"/>
                </a:solidFill>
              </a:rPr>
              <a:t>Audit Committee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4250F31B-C5D3-A2C1-3CE3-80E68648ABDB}"/>
              </a:ext>
            </a:extLst>
          </p:cNvPr>
          <p:cNvSpPr txBox="1"/>
          <p:nvPr/>
        </p:nvSpPr>
        <p:spPr>
          <a:xfrm rot="19631914">
            <a:off x="4301709" y="2970337"/>
            <a:ext cx="2292030" cy="2409972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de-DE" sz="1400" b="1" dirty="0">
                <a:solidFill>
                  <a:schemeClr val="bg2"/>
                </a:solidFill>
              </a:rPr>
              <a:t>Internal Audit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E493AB-CD5F-D125-937E-755D719210C4}"/>
              </a:ext>
            </a:extLst>
          </p:cNvPr>
          <p:cNvSpPr txBox="1"/>
          <p:nvPr/>
        </p:nvSpPr>
        <p:spPr>
          <a:xfrm rot="2222867">
            <a:off x="6068273" y="2426670"/>
            <a:ext cx="1184186" cy="304727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bg2"/>
                </a:solidFill>
              </a:rPr>
              <a:t>Discovery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605F6BE-97C3-2241-324D-DD961E95C38E}"/>
              </a:ext>
            </a:extLst>
          </p:cNvPr>
          <p:cNvSpPr txBox="1"/>
          <p:nvPr/>
        </p:nvSpPr>
        <p:spPr>
          <a:xfrm rot="19603277">
            <a:off x="5611453" y="5504074"/>
            <a:ext cx="1811339" cy="496538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bg2"/>
                </a:solidFill>
              </a:rPr>
              <a:t>Reporting and Reaction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28720D60-FAE9-6161-6B27-6345BE972965}"/>
              </a:ext>
            </a:extLst>
          </p:cNvPr>
          <p:cNvSpPr txBox="1"/>
          <p:nvPr/>
        </p:nvSpPr>
        <p:spPr>
          <a:xfrm>
            <a:off x="4332316" y="4603456"/>
            <a:ext cx="2379164" cy="1232968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bg1"/>
                </a:solidFill>
              </a:rPr>
              <a:t>National Compliance Offices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F2EDED3F-F8F7-E400-FF89-3FFA1181B96B}"/>
              </a:ext>
            </a:extLst>
          </p:cNvPr>
          <p:cNvSpPr/>
          <p:nvPr/>
        </p:nvSpPr>
        <p:spPr>
          <a:xfrm rot="20183662">
            <a:off x="4518624" y="3161183"/>
            <a:ext cx="1980000" cy="1980000"/>
          </a:xfrm>
          <a:prstGeom prst="ellipse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prstTxWarp prst="textArchUp">
              <a:avLst/>
            </a:prstTxWarp>
          </a:bodyPr>
          <a:lstStyle/>
          <a:p>
            <a:pPr algn="ctr"/>
            <a:endParaRPr lang="de-DE" sz="1400" b="1" dirty="0">
              <a:solidFill>
                <a:schemeClr val="bg2"/>
              </a:solidFill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809E840C-ADD7-864C-E9B4-19368ACC121B}"/>
              </a:ext>
            </a:extLst>
          </p:cNvPr>
          <p:cNvSpPr txBox="1"/>
          <p:nvPr/>
        </p:nvSpPr>
        <p:spPr>
          <a:xfrm rot="19538212">
            <a:off x="4667425" y="3398573"/>
            <a:ext cx="1560599" cy="1374303"/>
          </a:xfrm>
          <a:prstGeom prst="rect">
            <a:avLst/>
          </a:prstGeom>
          <a:noFill/>
        </p:spPr>
        <p:txBody>
          <a:bodyPr wrap="none" rtlCol="0">
            <a:prstTxWarp prst="textCircle">
              <a:avLst>
                <a:gd name="adj" fmla="val 13181521"/>
              </a:avLst>
            </a:prstTxWarp>
            <a:spAutoFit/>
          </a:bodyPr>
          <a:lstStyle/>
          <a:p>
            <a:r>
              <a:rPr lang="de-DE" sz="1400" b="1" dirty="0">
                <a:solidFill>
                  <a:schemeClr val="bg2"/>
                </a:solidFill>
              </a:rPr>
              <a:t>„Tone </a:t>
            </a:r>
            <a:r>
              <a:rPr lang="de-DE" sz="1400" b="1" dirty="0" err="1">
                <a:solidFill>
                  <a:schemeClr val="bg2"/>
                </a:solidFill>
              </a:rPr>
              <a:t>from</a:t>
            </a:r>
            <a:r>
              <a:rPr lang="de-DE" sz="1400" b="1" dirty="0">
                <a:solidFill>
                  <a:schemeClr val="bg2"/>
                </a:solidFill>
              </a:rPr>
              <a:t> </a:t>
            </a:r>
            <a:r>
              <a:rPr lang="de-DE" sz="1400" b="1" dirty="0" err="1">
                <a:solidFill>
                  <a:schemeClr val="bg2"/>
                </a:solidFill>
              </a:rPr>
              <a:t>the</a:t>
            </a:r>
            <a:r>
              <a:rPr lang="de-DE" sz="1400" b="1" dirty="0">
                <a:solidFill>
                  <a:schemeClr val="bg2"/>
                </a:solidFill>
              </a:rPr>
              <a:t> Top“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2C494A9D-BE92-382D-7B7B-0C657BDDDB56}"/>
              </a:ext>
            </a:extLst>
          </p:cNvPr>
          <p:cNvSpPr/>
          <p:nvPr/>
        </p:nvSpPr>
        <p:spPr>
          <a:xfrm>
            <a:off x="4900631" y="3563885"/>
            <a:ext cx="1260000" cy="1260000"/>
          </a:xfrm>
          <a:prstGeom prst="ellipse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de-DE" sz="1300" b="1" dirty="0"/>
              <a:t>Compliance </a:t>
            </a:r>
          </a:p>
          <a:p>
            <a:pPr algn="ctr"/>
            <a:r>
              <a:rPr lang="de-DE" sz="1300" b="1" dirty="0"/>
              <a:t>Management </a:t>
            </a:r>
          </a:p>
          <a:p>
            <a:pPr algn="ctr"/>
            <a:r>
              <a:rPr lang="de-DE" sz="1300" b="1" dirty="0"/>
              <a:t>System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E9A54B2-FFD8-D59A-C069-EA3F0562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371901" cy="587106"/>
          </a:xfrm>
        </p:spPr>
        <p:txBody>
          <a:bodyPr/>
          <a:lstStyle/>
          <a:p>
            <a:r>
              <a:rPr lang="de-DE" dirty="0">
                <a:solidFill>
                  <a:schemeClr val="bg2"/>
                </a:solidFill>
              </a:rPr>
              <a:t>© RA Roman Geißler</a:t>
            </a:r>
          </a:p>
        </p:txBody>
      </p:sp>
    </p:spTree>
    <p:extLst>
      <p:ext uri="{BB962C8B-B14F-4D97-AF65-F5344CB8AC3E}">
        <p14:creationId xmlns:p14="http://schemas.microsoft.com/office/powerpoint/2010/main" val="1277137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EE4BDB-CD9C-79BE-B824-E396FB570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2. Compliance Organisation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B6086C-DD17-3240-6C3C-B3037FEA6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</p:spTree>
    <p:extLst>
      <p:ext uri="{BB962C8B-B14F-4D97-AF65-F5344CB8AC3E}">
        <p14:creationId xmlns:p14="http://schemas.microsoft.com/office/powerpoint/2010/main" val="2640487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DBE53-AFA0-3F7F-68B4-91CA19E8A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Compliance Organisation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973E3E2-7D73-2196-F1C7-C473DA648ADC}"/>
              </a:ext>
            </a:extLst>
          </p:cNvPr>
          <p:cNvSpPr/>
          <p:nvPr/>
        </p:nvSpPr>
        <p:spPr>
          <a:xfrm>
            <a:off x="4248150" y="1821656"/>
            <a:ext cx="3695700" cy="6985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Gesellschafter / Inhaber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10E1A91-4BC6-48B0-562F-DFD4AB0B278F}"/>
              </a:ext>
            </a:extLst>
          </p:cNvPr>
          <p:cNvSpPr/>
          <p:nvPr/>
        </p:nvSpPr>
        <p:spPr>
          <a:xfrm>
            <a:off x="4248150" y="2822577"/>
            <a:ext cx="3695700" cy="6985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Geschäftsleitung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92E49F2-F260-94B2-6B40-4A4E13F813E8}"/>
              </a:ext>
            </a:extLst>
          </p:cNvPr>
          <p:cNvSpPr/>
          <p:nvPr/>
        </p:nvSpPr>
        <p:spPr>
          <a:xfrm>
            <a:off x="4248150" y="3823498"/>
            <a:ext cx="3695700" cy="6985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Legal &amp; Compliance Officer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576FE70-5FCC-9EB0-0972-AC063E638BB3}"/>
              </a:ext>
            </a:extLst>
          </p:cNvPr>
          <p:cNvSpPr/>
          <p:nvPr/>
        </p:nvSpPr>
        <p:spPr>
          <a:xfrm>
            <a:off x="7112000" y="5010150"/>
            <a:ext cx="3695700" cy="6985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Compliance Committee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AE4EC30-C7A7-E721-F2DF-B05F080C62D4}"/>
              </a:ext>
            </a:extLst>
          </p:cNvPr>
          <p:cNvSpPr/>
          <p:nvPr/>
        </p:nvSpPr>
        <p:spPr>
          <a:xfrm>
            <a:off x="1384300" y="5010150"/>
            <a:ext cx="3695700" cy="6985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HR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EB73C4A-C236-93DB-A2EE-B2BE0FDFC4AD}"/>
              </a:ext>
            </a:extLst>
          </p:cNvPr>
          <p:cNvSpPr/>
          <p:nvPr/>
        </p:nvSpPr>
        <p:spPr>
          <a:xfrm>
            <a:off x="1384300" y="5992021"/>
            <a:ext cx="3695700" cy="6985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Departments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3B35EAB4-32D4-6799-EBA6-B1B44FC3D3A1}"/>
              </a:ext>
            </a:extLst>
          </p:cNvPr>
          <p:cNvCxnSpPr>
            <a:cxnSpLocks/>
          </p:cNvCxnSpPr>
          <p:nvPr/>
        </p:nvCxnSpPr>
        <p:spPr>
          <a:xfrm>
            <a:off x="6096000" y="2260600"/>
            <a:ext cx="0" cy="715566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D9863D68-3C05-E18D-BB27-D618570131AE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3232150" y="5708650"/>
            <a:ext cx="0" cy="283371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A1A47AD8-9D3B-D704-6BB5-D974A21539EB}"/>
              </a:ext>
            </a:extLst>
          </p:cNvPr>
          <p:cNvCxnSpPr/>
          <p:nvPr/>
        </p:nvCxnSpPr>
        <p:spPr>
          <a:xfrm>
            <a:off x="6400800" y="2824956"/>
            <a:ext cx="0" cy="302421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E1DFAA6E-B985-5FD8-18C1-08900C9E29DE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6096000" y="3429000"/>
            <a:ext cx="0" cy="394498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Verbinder: gewinkelt 22">
            <a:extLst>
              <a:ext uri="{FF2B5EF4-FFF2-40B4-BE49-F238E27FC236}">
                <a16:creationId xmlns:a16="http://schemas.microsoft.com/office/drawing/2014/main" id="{85540C3A-2B15-0D41-6800-49C9765CDAC7}"/>
              </a:ext>
            </a:extLst>
          </p:cNvPr>
          <p:cNvCxnSpPr>
            <a:stCxn id="7" idx="2"/>
            <a:endCxn id="9" idx="0"/>
          </p:cNvCxnSpPr>
          <p:nvPr/>
        </p:nvCxnSpPr>
        <p:spPr>
          <a:xfrm rot="5400000">
            <a:off x="4419999" y="3334149"/>
            <a:ext cx="488152" cy="2863850"/>
          </a:xfrm>
          <a:prstGeom prst="bentConnector3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Verbinder: gewinkelt 23">
            <a:extLst>
              <a:ext uri="{FF2B5EF4-FFF2-40B4-BE49-F238E27FC236}">
                <a16:creationId xmlns:a16="http://schemas.microsoft.com/office/drawing/2014/main" id="{347E8A15-BA19-D2A4-C543-27EADF76D699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16200000" flipH="1">
            <a:off x="7283849" y="3334149"/>
            <a:ext cx="488152" cy="286385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54CEA14-C396-DB5A-3421-3D77B42AE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228600"/>
          </a:xfrm>
        </p:spPr>
        <p:txBody>
          <a:bodyPr/>
          <a:lstStyle/>
          <a:p>
            <a:r>
              <a:rPr lang="de-DE" dirty="0">
                <a:solidFill>
                  <a:schemeClr val="bg2"/>
                </a:solidFill>
              </a:rPr>
              <a:t>© RA Roman Geißler</a:t>
            </a:r>
          </a:p>
        </p:txBody>
      </p:sp>
    </p:spTree>
    <p:extLst>
      <p:ext uri="{BB962C8B-B14F-4D97-AF65-F5344CB8AC3E}">
        <p14:creationId xmlns:p14="http://schemas.microsoft.com/office/powerpoint/2010/main" val="65045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EE4BDB-CD9C-79BE-B824-E396FB570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3. Reporting Ablauf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3B8A614-234E-CD86-677E-948F543EB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RA Roman Geißler</a:t>
            </a:r>
          </a:p>
        </p:txBody>
      </p:sp>
    </p:spTree>
    <p:extLst>
      <p:ext uri="{BB962C8B-B14F-4D97-AF65-F5344CB8AC3E}">
        <p14:creationId xmlns:p14="http://schemas.microsoft.com/office/powerpoint/2010/main" val="242490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DBE53-AFA0-3F7F-68B4-91CA19E8A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Reporting Ablauf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973E3E2-7D73-2196-F1C7-C473DA648ADC}"/>
              </a:ext>
            </a:extLst>
          </p:cNvPr>
          <p:cNvSpPr/>
          <p:nvPr/>
        </p:nvSpPr>
        <p:spPr>
          <a:xfrm>
            <a:off x="4248150" y="1821656"/>
            <a:ext cx="3600000" cy="468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Gesellschafter / Inhaber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10E1A91-4BC6-48B0-562F-DFD4AB0B278F}"/>
              </a:ext>
            </a:extLst>
          </p:cNvPr>
          <p:cNvSpPr/>
          <p:nvPr/>
        </p:nvSpPr>
        <p:spPr>
          <a:xfrm>
            <a:off x="4248150" y="2572622"/>
            <a:ext cx="3600000" cy="468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Geschäftsleitung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92E49F2-F260-94B2-6B40-4A4E13F813E8}"/>
              </a:ext>
            </a:extLst>
          </p:cNvPr>
          <p:cNvSpPr/>
          <p:nvPr/>
        </p:nvSpPr>
        <p:spPr>
          <a:xfrm>
            <a:off x="398200" y="3585457"/>
            <a:ext cx="3420000" cy="4680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Compliance Officer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576FE70-5FCC-9EB0-0972-AC063E638BB3}"/>
              </a:ext>
            </a:extLst>
          </p:cNvPr>
          <p:cNvSpPr/>
          <p:nvPr/>
        </p:nvSpPr>
        <p:spPr>
          <a:xfrm>
            <a:off x="8642350" y="4317958"/>
            <a:ext cx="3420000" cy="4680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Lokales Management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AE4EC30-C7A7-E721-F2DF-B05F080C62D4}"/>
              </a:ext>
            </a:extLst>
          </p:cNvPr>
          <p:cNvSpPr/>
          <p:nvPr/>
        </p:nvSpPr>
        <p:spPr>
          <a:xfrm>
            <a:off x="398200" y="4333150"/>
            <a:ext cx="3420000" cy="4680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Ombudsperson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EB73C4A-C236-93DB-A2EE-B2BE0FDFC4AD}"/>
              </a:ext>
            </a:extLst>
          </p:cNvPr>
          <p:cNvSpPr/>
          <p:nvPr/>
        </p:nvSpPr>
        <p:spPr>
          <a:xfrm>
            <a:off x="8642350" y="5036151"/>
            <a:ext cx="3420000" cy="4680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HR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3B35EAB4-32D4-6799-EBA6-B1B44FC3D3A1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flipV="1">
            <a:off x="6048150" y="2289656"/>
            <a:ext cx="0" cy="282966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D9863D68-3C05-E18D-BB27-D618570131AE}"/>
              </a:ext>
            </a:extLst>
          </p:cNvPr>
          <p:cNvCxnSpPr>
            <a:cxnSpLocks/>
            <a:stCxn id="10" idx="0"/>
            <a:endCxn id="8" idx="2"/>
          </p:cNvCxnSpPr>
          <p:nvPr/>
        </p:nvCxnSpPr>
        <p:spPr>
          <a:xfrm flipV="1">
            <a:off x="10352350" y="4785958"/>
            <a:ext cx="0" cy="250193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A1A47AD8-9D3B-D704-6BB5-D974A21539EB}"/>
              </a:ext>
            </a:extLst>
          </p:cNvPr>
          <p:cNvCxnSpPr>
            <a:cxnSpLocks/>
            <a:stCxn id="8" idx="1"/>
            <a:endCxn id="9" idx="3"/>
          </p:cNvCxnSpPr>
          <p:nvPr/>
        </p:nvCxnSpPr>
        <p:spPr>
          <a:xfrm flipH="1">
            <a:off x="3818200" y="4551958"/>
            <a:ext cx="4824150" cy="15192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E1DFAA6E-B985-5FD8-18C1-08900C9E29DE}"/>
              </a:ext>
            </a:extLst>
          </p:cNvPr>
          <p:cNvCxnSpPr>
            <a:cxnSpLocks/>
            <a:stCxn id="9" idx="0"/>
            <a:endCxn id="7" idx="2"/>
          </p:cNvCxnSpPr>
          <p:nvPr/>
        </p:nvCxnSpPr>
        <p:spPr>
          <a:xfrm flipV="1">
            <a:off x="2108200" y="4053457"/>
            <a:ext cx="0" cy="279693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Verbinder: gewinkelt 22">
            <a:extLst>
              <a:ext uri="{FF2B5EF4-FFF2-40B4-BE49-F238E27FC236}">
                <a16:creationId xmlns:a16="http://schemas.microsoft.com/office/drawing/2014/main" id="{85540C3A-2B15-0D41-6800-49C9765CDAC7}"/>
              </a:ext>
            </a:extLst>
          </p:cNvPr>
          <p:cNvCxnSpPr>
            <a:cxnSpLocks/>
            <a:stCxn id="22" idx="3"/>
            <a:endCxn id="10" idx="2"/>
          </p:cNvCxnSpPr>
          <p:nvPr/>
        </p:nvCxnSpPr>
        <p:spPr>
          <a:xfrm flipV="1">
            <a:off x="7811025" y="5504151"/>
            <a:ext cx="2541325" cy="226895"/>
          </a:xfrm>
          <a:prstGeom prst="bentConnector2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Verbinder: gewinkelt 23">
            <a:extLst>
              <a:ext uri="{FF2B5EF4-FFF2-40B4-BE49-F238E27FC236}">
                <a16:creationId xmlns:a16="http://schemas.microsoft.com/office/drawing/2014/main" id="{347E8A15-BA19-D2A4-C543-27EADF76D699}"/>
              </a:ext>
            </a:extLst>
          </p:cNvPr>
          <p:cNvCxnSpPr>
            <a:cxnSpLocks/>
            <a:stCxn id="7" idx="0"/>
            <a:endCxn id="6" idx="2"/>
          </p:cNvCxnSpPr>
          <p:nvPr/>
        </p:nvCxnSpPr>
        <p:spPr>
          <a:xfrm rot="5400000" flipH="1" flipV="1">
            <a:off x="3805758" y="1343065"/>
            <a:ext cx="544835" cy="393995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Verbinder: gewinkelt 18">
            <a:extLst>
              <a:ext uri="{FF2B5EF4-FFF2-40B4-BE49-F238E27FC236}">
                <a16:creationId xmlns:a16="http://schemas.microsoft.com/office/drawing/2014/main" id="{C0EFFEA4-E383-E4B7-8DB0-F3296A42A84A}"/>
              </a:ext>
            </a:extLst>
          </p:cNvPr>
          <p:cNvCxnSpPr>
            <a:cxnSpLocks/>
            <a:stCxn id="8" idx="0"/>
            <a:endCxn id="6" idx="3"/>
          </p:cNvCxnSpPr>
          <p:nvPr/>
        </p:nvCxnSpPr>
        <p:spPr>
          <a:xfrm rot="16200000" flipV="1">
            <a:off x="8344582" y="2310190"/>
            <a:ext cx="1511336" cy="2504200"/>
          </a:xfrm>
          <a:prstGeom prst="bentConnector2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hteck 19">
            <a:extLst>
              <a:ext uri="{FF2B5EF4-FFF2-40B4-BE49-F238E27FC236}">
                <a16:creationId xmlns:a16="http://schemas.microsoft.com/office/drawing/2014/main" id="{C3734DBE-8B8D-3711-A854-3419F7041A06}"/>
              </a:ext>
            </a:extLst>
          </p:cNvPr>
          <p:cNvSpPr/>
          <p:nvPr/>
        </p:nvSpPr>
        <p:spPr>
          <a:xfrm>
            <a:off x="93400" y="6258875"/>
            <a:ext cx="3420000" cy="4680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Whistleblowing 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AC5B9A8-A85C-73F2-6148-BBA70F9C8515}"/>
              </a:ext>
            </a:extLst>
          </p:cNvPr>
          <p:cNvSpPr/>
          <p:nvPr/>
        </p:nvSpPr>
        <p:spPr>
          <a:xfrm>
            <a:off x="4391025" y="6249205"/>
            <a:ext cx="3420000" cy="4680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Mitarbeiter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434B6241-2973-E6EC-722E-617A78A360C8}"/>
              </a:ext>
            </a:extLst>
          </p:cNvPr>
          <p:cNvSpPr/>
          <p:nvPr/>
        </p:nvSpPr>
        <p:spPr>
          <a:xfrm>
            <a:off x="4391025" y="5497046"/>
            <a:ext cx="3420000" cy="4680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Vorgesetzter </a:t>
            </a:r>
          </a:p>
        </p:txBody>
      </p:sp>
      <p:cxnSp>
        <p:nvCxnSpPr>
          <p:cNvPr id="68" name="Verbinder: gewinkelt 67">
            <a:extLst>
              <a:ext uri="{FF2B5EF4-FFF2-40B4-BE49-F238E27FC236}">
                <a16:creationId xmlns:a16="http://schemas.microsoft.com/office/drawing/2014/main" id="{15717E8E-921A-1C97-126C-928509E80286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7811025" y="5497046"/>
            <a:ext cx="3187175" cy="986159"/>
          </a:xfrm>
          <a:prstGeom prst="bentConnector3">
            <a:avLst>
              <a:gd name="adj1" fmla="val 100207"/>
            </a:avLst>
          </a:prstGeom>
          <a:ln w="38100"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799FAFB5-61BF-9AFD-B5A5-947C87FFBA53}"/>
              </a:ext>
            </a:extLst>
          </p:cNvPr>
          <p:cNvCxnSpPr>
            <a:cxnSpLocks/>
            <a:stCxn id="21" idx="1"/>
            <a:endCxn id="20" idx="3"/>
          </p:cNvCxnSpPr>
          <p:nvPr/>
        </p:nvCxnSpPr>
        <p:spPr>
          <a:xfrm flipH="1">
            <a:off x="3513400" y="6483205"/>
            <a:ext cx="877625" cy="9670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>
            <a:extLst>
              <a:ext uri="{FF2B5EF4-FFF2-40B4-BE49-F238E27FC236}">
                <a16:creationId xmlns:a16="http://schemas.microsoft.com/office/drawing/2014/main" id="{BAC9F5D6-4525-07B8-59B0-E6137AC7BBFA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1803400" y="4831651"/>
            <a:ext cx="23675" cy="1427224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mit Pfeil 95">
            <a:extLst>
              <a:ext uri="{FF2B5EF4-FFF2-40B4-BE49-F238E27FC236}">
                <a16:creationId xmlns:a16="http://schemas.microsoft.com/office/drawing/2014/main" id="{6910162F-B9E6-0556-EC5B-B018E6CB7DB8}"/>
              </a:ext>
            </a:extLst>
          </p:cNvPr>
          <p:cNvCxnSpPr>
            <a:cxnSpLocks/>
          </p:cNvCxnSpPr>
          <p:nvPr/>
        </p:nvCxnSpPr>
        <p:spPr>
          <a:xfrm flipV="1">
            <a:off x="10352350" y="4819048"/>
            <a:ext cx="0" cy="205454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7" name="Verbinder: gewinkelt 96">
            <a:extLst>
              <a:ext uri="{FF2B5EF4-FFF2-40B4-BE49-F238E27FC236}">
                <a16:creationId xmlns:a16="http://schemas.microsoft.com/office/drawing/2014/main" id="{B32BA582-2469-ECDA-F769-180A8BD39DFC}"/>
              </a:ext>
            </a:extLst>
          </p:cNvPr>
          <p:cNvCxnSpPr>
            <a:cxnSpLocks/>
            <a:stCxn id="10" idx="1"/>
          </p:cNvCxnSpPr>
          <p:nvPr/>
        </p:nvCxnSpPr>
        <p:spPr>
          <a:xfrm rot="10800000">
            <a:off x="2658400" y="4831651"/>
            <a:ext cx="5983950" cy="438501"/>
          </a:xfrm>
          <a:prstGeom prst="bentConnector3">
            <a:avLst>
              <a:gd name="adj1" fmla="val 99875"/>
            </a:avLst>
          </a:prstGeom>
          <a:ln w="38100"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Verbinder: gewinkelt 102">
            <a:extLst>
              <a:ext uri="{FF2B5EF4-FFF2-40B4-BE49-F238E27FC236}">
                <a16:creationId xmlns:a16="http://schemas.microsoft.com/office/drawing/2014/main" id="{243C94D5-7B92-A948-8F63-2B6CD29AD3B0}"/>
              </a:ext>
            </a:extLst>
          </p:cNvPr>
          <p:cNvCxnSpPr>
            <a:cxnSpLocks/>
            <a:stCxn id="22" idx="1"/>
          </p:cNvCxnSpPr>
          <p:nvPr/>
        </p:nvCxnSpPr>
        <p:spPr>
          <a:xfrm rot="10800000">
            <a:off x="2108201" y="4809256"/>
            <a:ext cx="2282825" cy="921790"/>
          </a:xfrm>
          <a:prstGeom prst="bentConnector3">
            <a:avLst>
              <a:gd name="adj1" fmla="val 100070"/>
            </a:avLst>
          </a:prstGeom>
          <a:ln w="38100"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Verbinder: gewinkelt 111">
            <a:extLst>
              <a:ext uri="{FF2B5EF4-FFF2-40B4-BE49-F238E27FC236}">
                <a16:creationId xmlns:a16="http://schemas.microsoft.com/office/drawing/2014/main" id="{DF918CC6-8E0F-0009-AA9A-15AC928B9F73}"/>
              </a:ext>
            </a:extLst>
          </p:cNvPr>
          <p:cNvCxnSpPr>
            <a:cxnSpLocks/>
          </p:cNvCxnSpPr>
          <p:nvPr/>
        </p:nvCxnSpPr>
        <p:spPr>
          <a:xfrm rot="16200000" flipV="1">
            <a:off x="3317087" y="5248596"/>
            <a:ext cx="1503228" cy="624551"/>
          </a:xfrm>
          <a:prstGeom prst="bentConnector3">
            <a:avLst>
              <a:gd name="adj1" fmla="val -691"/>
            </a:avLst>
          </a:prstGeom>
          <a:ln w="38100"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0026FDE-AEBD-D066-2A83-100E9969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20601570" flipH="1" flipV="1">
            <a:off x="12192000" y="6721475"/>
            <a:ext cx="918072" cy="141999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5354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Geißler Legal">
      <a:dk1>
        <a:srgbClr val="AC9B7E"/>
      </a:dk1>
      <a:lt1>
        <a:srgbClr val="FFFFFF"/>
      </a:lt1>
      <a:dk2>
        <a:srgbClr val="192537"/>
      </a:dk2>
      <a:lt2>
        <a:srgbClr val="192537"/>
      </a:lt2>
      <a:accent1>
        <a:srgbClr val="192537"/>
      </a:accent1>
      <a:accent2>
        <a:srgbClr val="AC9B7E"/>
      </a:accent2>
      <a:accent3>
        <a:srgbClr val="6B8BBB"/>
      </a:accent3>
      <a:accent4>
        <a:srgbClr val="92AB3B"/>
      </a:accent4>
      <a:accent5>
        <a:srgbClr val="FFFE31"/>
      </a:accent5>
      <a:accent6>
        <a:srgbClr val="5CD3FF"/>
      </a:accent6>
      <a:hlink>
        <a:srgbClr val="00B0F0"/>
      </a:hlink>
      <a:folHlink>
        <a:srgbClr val="FF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Macintosh PowerPoint</Application>
  <PresentationFormat>Breitbild</PresentationFormat>
  <Paragraphs>80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</vt:lpstr>
      <vt:lpstr>Compliance Management System 2.0</vt:lpstr>
      <vt:lpstr>1. Compliance Management System (CMS)</vt:lpstr>
      <vt:lpstr>1. Compliance Management System</vt:lpstr>
      <vt:lpstr>1. Compliance Management System</vt:lpstr>
      <vt:lpstr>1. Compliance Management System</vt:lpstr>
      <vt:lpstr>2. Compliance Organisation</vt:lpstr>
      <vt:lpstr>2. Compliance Organisation</vt:lpstr>
      <vt:lpstr>3. Reporting Ablauf</vt:lpstr>
      <vt:lpstr>3. Reporting Ablauf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 Management System 5.0</dc:title>
  <dc:creator>Irina Shcherbinina</dc:creator>
  <cp:lastModifiedBy>Roman Geissler</cp:lastModifiedBy>
  <cp:revision>13</cp:revision>
  <dcterms:created xsi:type="dcterms:W3CDTF">2024-08-04T14:31:07Z</dcterms:created>
  <dcterms:modified xsi:type="dcterms:W3CDTF">2024-10-19T13:05:57Z</dcterms:modified>
</cp:coreProperties>
</file>